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6"/>
  </p:notesMasterIdLst>
  <p:sldIdLst>
    <p:sldId id="256" r:id="rId2"/>
    <p:sldId id="257" r:id="rId3"/>
    <p:sldId id="258" r:id="rId4"/>
    <p:sldId id="260" r:id="rId5"/>
    <p:sldId id="262" r:id="rId6"/>
    <p:sldId id="261" r:id="rId7"/>
    <p:sldId id="284" r:id="rId8"/>
    <p:sldId id="285" r:id="rId9"/>
    <p:sldId id="286" r:id="rId10"/>
    <p:sldId id="287" r:id="rId11"/>
    <p:sldId id="288" r:id="rId12"/>
    <p:sldId id="289" r:id="rId13"/>
    <p:sldId id="259" r:id="rId14"/>
    <p:sldId id="271" r:id="rId15"/>
    <p:sldId id="278" r:id="rId16"/>
    <p:sldId id="290" r:id="rId17"/>
    <p:sldId id="291" r:id="rId18"/>
    <p:sldId id="292" r:id="rId19"/>
    <p:sldId id="293" r:id="rId20"/>
    <p:sldId id="294" r:id="rId21"/>
    <p:sldId id="295" r:id="rId22"/>
    <p:sldId id="297" r:id="rId23"/>
    <p:sldId id="298" r:id="rId24"/>
    <p:sldId id="299" r:id="rId25"/>
    <p:sldId id="300" r:id="rId26"/>
    <p:sldId id="301" r:id="rId27"/>
    <p:sldId id="302" r:id="rId28"/>
    <p:sldId id="304" r:id="rId29"/>
    <p:sldId id="305" r:id="rId30"/>
    <p:sldId id="296" r:id="rId31"/>
    <p:sldId id="263" r:id="rId32"/>
    <p:sldId id="303" r:id="rId33"/>
    <p:sldId id="270" r:id="rId34"/>
    <p:sldId id="279" r:id="rId35"/>
  </p:sldIdLst>
  <p:sldSz cx="9144000" cy="5143500" type="screen16x9"/>
  <p:notesSz cx="6858000" cy="9144000"/>
  <p:embeddedFontLst>
    <p:embeddedFont>
      <p:font typeface="Arvo" panose="020B0604020202020204" charset="0"/>
      <p:regular r:id="rId37"/>
      <p:bold r:id="rId38"/>
      <p:italic r:id="rId39"/>
      <p:boldItalic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Roboto Condensed" panose="020B0604020202020204" charset="0"/>
      <p:regular r:id="rId45"/>
      <p:bold r:id="rId46"/>
      <p:italic r:id="rId47"/>
      <p:boldItalic r:id="rId48"/>
    </p:embeddedFont>
    <p:embeddedFont>
      <p:font typeface="Roboto Condensed Light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248"/>
    <a:srgbClr val="3F5378"/>
    <a:srgbClr val="BCBFC6"/>
    <a:srgbClr val="FF9800"/>
    <a:srgbClr val="C7D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4009F1-1A20-4D10-AD61-69E9ABBFF0B5}">
  <a:tblStyle styleId="{B14009F1-1A20-4D10-AD61-69E9ABBFF0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326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653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819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402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81978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968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5475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1057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8136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1395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1507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6236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6541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2279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4235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2409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2847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6998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619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026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811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2140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0" y="1090749"/>
            <a:ext cx="6911163" cy="3917185"/>
          </a:xfrm>
          <a:prstGeom prst="rect">
            <a:avLst/>
          </a:prstGeom>
        </p:spPr>
        <p:txBody>
          <a:bodyPr spcFirstLastPara="1" wrap="square" lIns="91425" tIns="91425" rIns="91425" bIns="91425" numCol="1" anchor="ctr" anchorCtr="0">
            <a:noAutofit/>
          </a:bodyPr>
          <a:lstStyle/>
          <a:p>
            <a:pPr lvl="0"/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PROJET DU JEU DE GO</a:t>
            </a:r>
            <a:b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fr-FR" dirty="0"/>
            </a:br>
            <a:r>
              <a:rPr lang="fr-FR" sz="1800" b="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Réalisé par   :</a:t>
            </a:r>
            <a:r>
              <a:rPr lang="fr-FR" sz="18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</a:t>
            </a:r>
            <a:r>
              <a:rPr lang="fr-FR" sz="1800" dirty="0"/>
              <a:t>-  AMCHAROD YASSINE       - ETANGI SALAH-EDDINE </a:t>
            </a:r>
            <a:r>
              <a:rPr lang="fr-FR" sz="1800" b="0" u="sng" dirty="0"/>
              <a:t>Encadré par </a:t>
            </a:r>
            <a:r>
              <a:rPr lang="fr-FR" sz="1800" b="0" dirty="0"/>
              <a:t>:    </a:t>
            </a:r>
            <a:r>
              <a:rPr lang="fr-FR" sz="1800" dirty="0"/>
              <a:t>-   Mlle CHERRABI </a:t>
            </a:r>
            <a:r>
              <a:rPr lang="fr-FR" dirty="0"/>
              <a:t>     </a:t>
            </a:r>
            <a:br>
              <a:rPr lang="fr-FR" dirty="0"/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94935" y="347589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60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METHODOLOGIE </a:t>
            </a:r>
            <a:endParaRPr sz="60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F34F7B-B550-4063-BE65-D0D37B9EB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367" y="0"/>
            <a:ext cx="6330323" cy="347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47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233916" y="1531090"/>
            <a:ext cx="7293935" cy="26687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indent="0">
              <a:buNone/>
            </a:pPr>
            <a:r>
              <a:rPr lang="fr-FR" sz="2800" i="0" dirty="0">
                <a:latin typeface="Calibri" panose="020F0502020204030204" pitchFamily="34" charset="0"/>
              </a:rPr>
              <a:t>Comme notre projet est un logiciel informatique il faut d’abord choisir une </a:t>
            </a:r>
            <a:r>
              <a:rPr lang="fr-FR" sz="2800" b="1" i="0" dirty="0">
                <a:solidFill>
                  <a:srgbClr val="FFC000"/>
                </a:solidFill>
                <a:latin typeface="Calibri" panose="020F0502020204030204" pitchFamily="34" charset="0"/>
              </a:rPr>
              <a:t>façon</a:t>
            </a:r>
            <a:r>
              <a:rPr lang="fr-FR" sz="2800" b="1" i="0" dirty="0">
                <a:latin typeface="Calibri" panose="020F0502020204030204" pitchFamily="34" charset="0"/>
              </a:rPr>
              <a:t> </a:t>
            </a:r>
            <a:r>
              <a:rPr lang="fr-FR" sz="2800" i="0" dirty="0">
                <a:latin typeface="Calibri" panose="020F0502020204030204" pitchFamily="34" charset="0"/>
              </a:rPr>
              <a:t>de raisonner et d’implémenter une solution à notre problématique; nous avons utilisé </a:t>
            </a:r>
            <a:r>
              <a:rPr lang="fr-FR" sz="2800" b="1" i="0" u="sng" dirty="0">
                <a:solidFill>
                  <a:srgbClr val="FFC000"/>
                </a:solidFill>
                <a:latin typeface="Calibri" panose="020F0502020204030204" pitchFamily="34" charset="0"/>
              </a:rPr>
              <a:t>la  programmation impérative</a:t>
            </a:r>
            <a:r>
              <a:rPr lang="fr-FR" sz="2800" i="0" dirty="0"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371315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995419" y="2276382"/>
            <a:ext cx="7366281" cy="10709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sz="72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DE LA REALISATION </a:t>
            </a:r>
            <a:endParaRPr sz="72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4BB6D5-BF54-4157-B0A2-2F6450382D00}"/>
              </a:ext>
            </a:extLst>
          </p:cNvPr>
          <p:cNvSpPr/>
          <p:nvPr/>
        </p:nvSpPr>
        <p:spPr>
          <a:xfrm flipH="1">
            <a:off x="127591" y="829704"/>
            <a:ext cx="21466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9600" dirty="0">
                <a:solidFill>
                  <a:srgbClr val="26324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🔨</a:t>
            </a:r>
            <a:endParaRPr lang="fr-FR" sz="9600" dirty="0"/>
          </a:p>
        </p:txBody>
      </p:sp>
      <p:grpSp>
        <p:nvGrpSpPr>
          <p:cNvPr id="17" name="Google Shape;697;p37">
            <a:extLst>
              <a:ext uri="{FF2B5EF4-FFF2-40B4-BE49-F238E27FC236}">
                <a16:creationId xmlns:a16="http://schemas.microsoft.com/office/drawing/2014/main" id="{D9BE34AF-D3D1-4755-98E1-F0B5E606DB26}"/>
              </a:ext>
            </a:extLst>
          </p:cNvPr>
          <p:cNvGrpSpPr/>
          <p:nvPr/>
        </p:nvGrpSpPr>
        <p:grpSpPr>
          <a:xfrm rot="13048534">
            <a:off x="7421968" y="3201558"/>
            <a:ext cx="392063" cy="291505"/>
            <a:chOff x="5247525" y="3007275"/>
            <a:chExt cx="517575" cy="384825"/>
          </a:xfrm>
        </p:grpSpPr>
        <p:sp>
          <p:nvSpPr>
            <p:cNvPr id="18" name="Google Shape;698;p37">
              <a:extLst>
                <a:ext uri="{FF2B5EF4-FFF2-40B4-BE49-F238E27FC236}">
                  <a16:creationId xmlns:a16="http://schemas.microsoft.com/office/drawing/2014/main" id="{F3ADC6BF-4A4E-4F9E-82E6-9CF9F1A1B749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99;p37">
              <a:extLst>
                <a:ext uri="{FF2B5EF4-FFF2-40B4-BE49-F238E27FC236}">
                  <a16:creationId xmlns:a16="http://schemas.microsoft.com/office/drawing/2014/main" id="{A40AB6F0-F81F-4E0B-A744-9AEE8AAE1E2D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697;p37">
            <a:extLst>
              <a:ext uri="{FF2B5EF4-FFF2-40B4-BE49-F238E27FC236}">
                <a16:creationId xmlns:a16="http://schemas.microsoft.com/office/drawing/2014/main" id="{CA419387-9ECD-454B-9F5D-0B9461062FE8}"/>
              </a:ext>
            </a:extLst>
          </p:cNvPr>
          <p:cNvGrpSpPr/>
          <p:nvPr/>
        </p:nvGrpSpPr>
        <p:grpSpPr>
          <a:xfrm>
            <a:off x="7421968" y="841440"/>
            <a:ext cx="1254199" cy="936100"/>
            <a:chOff x="5247525" y="3007275"/>
            <a:chExt cx="517575" cy="384825"/>
          </a:xfrm>
        </p:grpSpPr>
        <p:sp>
          <p:nvSpPr>
            <p:cNvPr id="21" name="Google Shape;698;p37">
              <a:extLst>
                <a:ext uri="{FF2B5EF4-FFF2-40B4-BE49-F238E27FC236}">
                  <a16:creationId xmlns:a16="http://schemas.microsoft.com/office/drawing/2014/main" id="{2D11A0EB-9011-4C43-A980-39C6DA824E44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99;p37">
              <a:extLst>
                <a:ext uri="{FF2B5EF4-FFF2-40B4-BE49-F238E27FC236}">
                  <a16:creationId xmlns:a16="http://schemas.microsoft.com/office/drawing/2014/main" id="{B0A8F470-E66B-4697-BDFB-7B5C0AFFCBFB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6162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0" y="2316568"/>
            <a:ext cx="5943600" cy="20959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importantes tâches réalisées dans notre JEU  </a:t>
            </a:r>
            <a:endParaRPr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26"/>
          <p:cNvGrpSpPr/>
          <p:nvPr/>
        </p:nvGrpSpPr>
        <p:grpSpPr>
          <a:xfrm>
            <a:off x="4572000" y="1166116"/>
            <a:ext cx="4284921" cy="907708"/>
            <a:chOff x="-1535283" y="1287960"/>
            <a:chExt cx="11486579" cy="2067200"/>
          </a:xfrm>
        </p:grpSpPr>
        <p:sp>
          <p:nvSpPr>
            <p:cNvPr id="390" name="Google Shape;390;p26"/>
            <p:cNvSpPr/>
            <p:nvPr/>
          </p:nvSpPr>
          <p:spPr>
            <a:xfrm>
              <a:off x="8699476" y="12879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91" name="Google Shape;391;p26"/>
            <p:cNvSpPr/>
            <p:nvPr/>
          </p:nvSpPr>
          <p:spPr>
            <a:xfrm rot="10800000" flipH="1">
              <a:off x="-308909" y="1697039"/>
              <a:ext cx="9030600" cy="1243800"/>
            </a:xfrm>
            <a:prstGeom prst="rect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92" name="Google Shape;392;p26"/>
            <p:cNvSpPr/>
            <p:nvPr/>
          </p:nvSpPr>
          <p:spPr>
            <a:xfrm rot="10800000" flipH="1">
              <a:off x="8707496" y="1697043"/>
              <a:ext cx="1243800" cy="1243800"/>
            </a:xfrm>
            <a:prstGeom prst="rtTriangle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93" name="Google Shape;393;p26"/>
            <p:cNvSpPr/>
            <p:nvPr/>
          </p:nvSpPr>
          <p:spPr>
            <a:xfrm flipH="1">
              <a:off x="-1535283" y="1697043"/>
              <a:ext cx="1243800" cy="1243800"/>
            </a:xfrm>
            <a:prstGeom prst="rtTriangle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 rot="10800000">
              <a:off x="-1535278" y="29408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01" name="Google Shape;401;p26"/>
          <p:cNvGrpSpPr/>
          <p:nvPr/>
        </p:nvGrpSpPr>
        <p:grpSpPr>
          <a:xfrm>
            <a:off x="0" y="1166116"/>
            <a:ext cx="4231758" cy="907708"/>
            <a:chOff x="-1535283" y="1287960"/>
            <a:chExt cx="11486579" cy="2067200"/>
          </a:xfrm>
        </p:grpSpPr>
        <p:sp>
          <p:nvSpPr>
            <p:cNvPr id="402" name="Google Shape;402;p26"/>
            <p:cNvSpPr/>
            <p:nvPr/>
          </p:nvSpPr>
          <p:spPr>
            <a:xfrm>
              <a:off x="8699476" y="12879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 rot="10800000" flipH="1">
              <a:off x="-308909" y="1697040"/>
              <a:ext cx="9030601" cy="1243800"/>
            </a:xfrm>
            <a:prstGeom prst="rect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 rot="10800000" flipH="1">
              <a:off x="8707496" y="1697043"/>
              <a:ext cx="1243800" cy="1243800"/>
            </a:xfrm>
            <a:prstGeom prst="rtTriangle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 flipH="1">
              <a:off x="-1535283" y="1697043"/>
              <a:ext cx="1243800" cy="1243800"/>
            </a:xfrm>
            <a:prstGeom prst="rtTriangle">
              <a:avLst/>
            </a:prstGeom>
            <a:solidFill>
              <a:srgbClr val="FF98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 rot="10800000">
              <a:off x="-1535278" y="29408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407" name="Google Shape;407;p26"/>
          <p:cNvSpPr txBox="1">
            <a:spLocks noGrp="1"/>
          </p:cNvSpPr>
          <p:nvPr>
            <p:ph type="ctrTitle" idx="4294967295"/>
          </p:nvPr>
        </p:nvSpPr>
        <p:spPr>
          <a:xfrm>
            <a:off x="176412" y="1386613"/>
            <a:ext cx="3917100" cy="5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dirty="0"/>
              <a:t>LES INTERFACES</a:t>
            </a:r>
            <a:endParaRPr sz="3000" dirty="0"/>
          </a:p>
        </p:txBody>
      </p:sp>
      <p:sp>
        <p:nvSpPr>
          <p:cNvPr id="411" name="Google Shape;411;p26"/>
          <p:cNvSpPr txBox="1">
            <a:spLocks noGrp="1"/>
          </p:cNvSpPr>
          <p:nvPr>
            <p:ph type="ctrTitle" idx="4294967295"/>
          </p:nvPr>
        </p:nvSpPr>
        <p:spPr>
          <a:xfrm>
            <a:off x="4652959" y="1354995"/>
            <a:ext cx="3917100" cy="53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dirty="0"/>
              <a:t>JOUER</a:t>
            </a:r>
            <a:endParaRPr sz="3000" dirty="0"/>
          </a:p>
        </p:txBody>
      </p:sp>
      <p:sp>
        <p:nvSpPr>
          <p:cNvPr id="413" name="Google Shape;413;p2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B71763-C4D9-4FBC-AAB6-38577FFF0C82}"/>
              </a:ext>
            </a:extLst>
          </p:cNvPr>
          <p:cNvSpPr txBox="1"/>
          <p:nvPr/>
        </p:nvSpPr>
        <p:spPr>
          <a:xfrm>
            <a:off x="451807" y="1891897"/>
            <a:ext cx="3326954" cy="2455646"/>
          </a:xfrm>
          <a:prstGeom prst="rect">
            <a:avLst/>
          </a:prstGeom>
          <a:solidFill>
            <a:srgbClr val="C7D3E6"/>
          </a:solidFill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E87D83-8747-4E84-8662-6C74437C1998}"/>
              </a:ext>
            </a:extLst>
          </p:cNvPr>
          <p:cNvSpPr txBox="1"/>
          <p:nvPr/>
        </p:nvSpPr>
        <p:spPr>
          <a:xfrm>
            <a:off x="5024999" y="1891897"/>
            <a:ext cx="3326954" cy="2455646"/>
          </a:xfrm>
          <a:prstGeom prst="rect">
            <a:avLst/>
          </a:prstGeom>
          <a:solidFill>
            <a:srgbClr val="C7D3E6"/>
          </a:solidFill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13EB8C-F447-4918-90EE-0107A62E829B}"/>
              </a:ext>
            </a:extLst>
          </p:cNvPr>
          <p:cNvSpPr txBox="1"/>
          <p:nvPr/>
        </p:nvSpPr>
        <p:spPr>
          <a:xfrm>
            <a:off x="5146755" y="2211779"/>
            <a:ext cx="30834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Capturation des pierres.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Coups interdits.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Handicap.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 de partie.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Détermination du résultat.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 problèmes TSUMEGO.</a:t>
            </a:r>
          </a:p>
          <a:p>
            <a:r>
              <a:rPr lang="fr-FR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67BB30-115C-4F42-9B0A-425302652D4A}"/>
              </a:ext>
            </a:extLst>
          </p:cNvPr>
          <p:cNvSpPr txBox="1"/>
          <p:nvPr/>
        </p:nvSpPr>
        <p:spPr>
          <a:xfrm>
            <a:off x="478787" y="2211779"/>
            <a:ext cx="3312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Goban.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pierres.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Textes et images en ascii art.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menus.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Navigation.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Couleurs.</a:t>
            </a:r>
          </a:p>
        </p:txBody>
      </p:sp>
    </p:spTree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3"/>
          <p:cNvSpPr/>
          <p:nvPr/>
        </p:nvSpPr>
        <p:spPr>
          <a:xfrm>
            <a:off x="3860350" y="683975"/>
            <a:ext cx="5049734" cy="3775550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w="9525" cap="flat" cmpd="sng">
            <a:solidFill>
              <a:srgbClr val="92A8C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5" name="Google Shape;495;p33"/>
          <p:cNvSpPr/>
          <p:nvPr/>
        </p:nvSpPr>
        <p:spPr>
          <a:xfrm>
            <a:off x="4039025" y="1037471"/>
            <a:ext cx="3912300" cy="24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Place your screenshot here</a:t>
            </a:r>
            <a:endParaRPr sz="100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59023" y="1330259"/>
            <a:ext cx="3801328" cy="30609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 G</a:t>
            </a:r>
            <a:r>
              <a:rPr lang="fr-FR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oban</a:t>
            </a:r>
            <a:r>
              <a:rPr lang="en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les pierres :</a:t>
            </a:r>
          </a:p>
          <a:p>
            <a:pPr marL="342900" indent="-342900"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C’est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une matrice de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taille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9x9;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dont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Le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nombre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0 </a:t>
            </a:r>
            <a:r>
              <a:rPr lang="fr-FR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représente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le vide et le 1 une pierre noire et 2 une pierre blanche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c’est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la function </a:t>
            </a:r>
            <a:r>
              <a:rPr lang="en-US" sz="2000" b="1" u="sng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blanc_noir</a:t>
            </a:r>
            <a:r>
              <a:rPr lang="en-US" sz="2000" b="1" u="sng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qui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traduit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ce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nombre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en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couleur.</a:t>
            </a:r>
          </a:p>
          <a:p>
            <a:pPr marL="342900" indent="-342900"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On a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utilisé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la function </a:t>
            </a:r>
            <a:r>
              <a:rPr lang="en-US" sz="2000" b="1" u="sng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COLOR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pour </a:t>
            </a:r>
            <a:r>
              <a:rPr lang="en-US" sz="2000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traiter</a:t>
            </a:r>
            <a:r>
              <a:rPr lang="en-US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les couleurs.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DBBE91-7971-412A-BA51-C602BAC1C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973" y="871337"/>
            <a:ext cx="4672488" cy="2830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INTERFACES</a:t>
            </a:r>
          </a:p>
        </p:txBody>
      </p:sp>
    </p:spTree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2203699" y="395430"/>
            <a:ext cx="4859079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enus</a:t>
            </a: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l</a:t>
            </a: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navigation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INTERFACES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EFFC9A-85F3-4F49-8E50-21546AC3C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62" y="1208349"/>
            <a:ext cx="3168502" cy="15653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599714-3C45-4953-A453-41ACC6A83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239" y="1208349"/>
            <a:ext cx="3168502" cy="16385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103F0F-F494-4B32-9E6A-ADC80AE3D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12" y="2871148"/>
            <a:ext cx="3146552" cy="1549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550469-C400-47CD-8B66-E5CB9C9E26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1662" y="3730013"/>
            <a:ext cx="4711657" cy="6740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8D8A99-3FF9-4C31-A79D-75D86BDE66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1662" y="2959727"/>
            <a:ext cx="4711657" cy="67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243802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548430" y="653560"/>
            <a:ext cx="4859079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L’ascii art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INTERFACES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C6F7F3-34EC-4E89-9209-A0903E181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30" y="1464146"/>
            <a:ext cx="2602835" cy="19492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C303E0-5207-48FF-9B06-68E909E19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29" y="3630232"/>
            <a:ext cx="6302449" cy="12960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3361E8-F021-4C4F-817C-DD19347B1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8112" y="918248"/>
            <a:ext cx="5097458" cy="249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460562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38600" y="653560"/>
            <a:ext cx="4859079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Capturation</a:t>
            </a: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 pierres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JOUER</a:t>
            </a:r>
          </a:p>
        </p:txBody>
      </p:sp>
      <p:sp>
        <p:nvSpPr>
          <p:cNvPr id="9" name="Google Shape;494;p33">
            <a:extLst>
              <a:ext uri="{FF2B5EF4-FFF2-40B4-BE49-F238E27FC236}">
                <a16:creationId xmlns:a16="http://schemas.microsoft.com/office/drawing/2014/main" id="{3746CB28-AC05-4DB8-82CF-EBC3059EA08F}"/>
              </a:ext>
            </a:extLst>
          </p:cNvPr>
          <p:cNvSpPr/>
          <p:nvPr/>
        </p:nvSpPr>
        <p:spPr>
          <a:xfrm>
            <a:off x="3928076" y="714390"/>
            <a:ext cx="5049734" cy="3775550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w="9525" cap="flat" cmpd="sng">
            <a:solidFill>
              <a:srgbClr val="92A8C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A5B0A6-49EE-4836-9EE0-460D0A107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360" y="925034"/>
            <a:ext cx="4639795" cy="28179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5AC17F-624E-4189-B292-52C586CA5CE5}"/>
              </a:ext>
            </a:extLst>
          </p:cNvPr>
          <p:cNvSpPr txBox="1"/>
          <p:nvPr/>
        </p:nvSpPr>
        <p:spPr>
          <a:xfrm>
            <a:off x="67229" y="1307606"/>
            <a:ext cx="38894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Si un ensemble de pierres de même couleur ( groupe )  a une dégrée de liberté nul donné par la fonction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</a:t>
            </a:r>
            <a:r>
              <a:rPr lang="fr-FR" sz="20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degree_group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&gt;&gt;</a:t>
            </a:r>
            <a:r>
              <a:rPr lang="fr-FR" sz="2000" b="1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il  va être capturé.</a:t>
            </a:r>
          </a:p>
          <a:p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 La fonction principale pour la récupération s’appelle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&lt;&lt;chasse &gt;&gt;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.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7271239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38600" y="653560"/>
            <a:ext cx="4859079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Coups interdits et KO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-68406" y="203064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JOUER</a:t>
            </a:r>
          </a:p>
        </p:txBody>
      </p:sp>
      <p:sp>
        <p:nvSpPr>
          <p:cNvPr id="9" name="Google Shape;494;p33">
            <a:extLst>
              <a:ext uri="{FF2B5EF4-FFF2-40B4-BE49-F238E27FC236}">
                <a16:creationId xmlns:a16="http://schemas.microsoft.com/office/drawing/2014/main" id="{3746CB28-AC05-4DB8-82CF-EBC3059EA08F}"/>
              </a:ext>
            </a:extLst>
          </p:cNvPr>
          <p:cNvSpPr/>
          <p:nvPr/>
        </p:nvSpPr>
        <p:spPr>
          <a:xfrm>
            <a:off x="3928076" y="714390"/>
            <a:ext cx="5049734" cy="3775550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w="9525" cap="flat" cmpd="sng">
            <a:solidFill>
              <a:srgbClr val="92A8C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B4CCF6-314C-46D9-86A7-808C43CF0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6697" y="895523"/>
            <a:ext cx="4640457" cy="28577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FAEEF7-32BF-4F2B-B50C-11C95EF5D260}"/>
              </a:ext>
            </a:extLst>
          </p:cNvPr>
          <p:cNvSpPr txBox="1"/>
          <p:nvPr/>
        </p:nvSpPr>
        <p:spPr>
          <a:xfrm>
            <a:off x="-68406" y="1307606"/>
            <a:ext cx="41466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La fonction </a:t>
            </a:r>
            <a:r>
              <a:rPr lang="fr-FR" sz="18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</a:t>
            </a:r>
            <a:r>
              <a:rPr lang="fr-FR" sz="18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degree_liberte</a:t>
            </a:r>
            <a:r>
              <a:rPr lang="fr-FR" sz="18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&gt;&gt; </a:t>
            </a: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donne la dégrée de liberté une pierre et </a:t>
            </a:r>
            <a:r>
              <a:rPr lang="fr-FR" sz="18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</a:t>
            </a:r>
            <a:r>
              <a:rPr lang="fr-FR" sz="18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nbr_voisin</a:t>
            </a:r>
            <a:r>
              <a:rPr lang="fr-FR" sz="18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&gt;&gt; </a:t>
            </a: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donne le nombre de voisin de même de couleur</a:t>
            </a:r>
          </a:p>
          <a:p>
            <a:pPr marL="285750" indent="-285750">
              <a:buFontTx/>
              <a:buChar char="-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Ces deux fonctions se basent sur  les tests .</a:t>
            </a:r>
          </a:p>
          <a:p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Pour le KO on a utiliser les variable </a:t>
            </a:r>
            <a:r>
              <a:rPr lang="fr-FR" sz="1800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ko_noir</a:t>
            </a: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et </a:t>
            </a:r>
            <a:r>
              <a:rPr lang="fr-FR" sz="1800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Ko_blanc</a:t>
            </a: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initialisés par défauts sur 1 puis on les décrémente pour marquer un KO .</a:t>
            </a:r>
          </a:p>
        </p:txBody>
      </p:sp>
    </p:spTree>
    <p:extLst>
      <p:ext uri="{BB962C8B-B14F-4D97-AF65-F5344CB8AC3E}">
        <p14:creationId xmlns:p14="http://schemas.microsoft.com/office/powerpoint/2010/main" val="3318795370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 :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814275" y="1543250"/>
            <a:ext cx="5788544" cy="3207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INTRODUCTION.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PRESENTATION DU PROJET.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METHODOLOGIE. 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PRESENTATION DE LA REALISATION</a:t>
            </a:r>
            <a:r>
              <a:rPr lang="fr-FR" b="1" dirty="0">
                <a:solidFill>
                  <a:srgbClr val="3F537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AMELEORATION.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PROBLEMES RENCONTRES.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CONCLUSION.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fr-FR" b="1" dirty="0">
                <a:solidFill>
                  <a:srgbClr val="3F5378"/>
                </a:solidFill>
              </a:rPr>
              <a:t>NOTRE JEU.</a:t>
            </a: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endParaRPr lang="fr-FR" b="1" dirty="0">
              <a:solidFill>
                <a:srgbClr val="3F5378"/>
              </a:solidFill>
            </a:endParaRP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endParaRPr lang="fr-FR" b="1" dirty="0">
              <a:solidFill>
                <a:srgbClr val="3F5378"/>
              </a:solidFill>
            </a:endParaRPr>
          </a:p>
          <a:p>
            <a:pPr marL="228600" indent="-228600">
              <a:buClr>
                <a:schemeClr val="dk1"/>
              </a:buClr>
              <a:buSzPts val="1100"/>
              <a:buFont typeface="+mj-lt"/>
              <a:buAutoNum type="arabicPeriod"/>
            </a:pPr>
            <a:endParaRPr sz="1200" dirty="0"/>
          </a:p>
          <a:p>
            <a:pPr lvl="0" indent="-457200" algn="l" rtl="0">
              <a:spcBef>
                <a:spcPts val="600"/>
              </a:spcBef>
              <a:spcAft>
                <a:spcPts val="1000"/>
              </a:spcAft>
              <a:buFont typeface="+mj-lt"/>
              <a:buAutoNum type="arabicPeriod"/>
            </a:pPr>
            <a:endParaRPr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343676" y="657982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 de partie et détermination du résultat 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JOUER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5AC17F-624E-4189-B292-52C586CA5CE5}"/>
              </a:ext>
            </a:extLst>
          </p:cNvPr>
          <p:cNvSpPr txBox="1"/>
          <p:nvPr/>
        </p:nvSpPr>
        <p:spPr>
          <a:xfrm>
            <a:off x="343676" y="1370651"/>
            <a:ext cx="79071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Si les deux joueur passent successivement, la partie se termine .</a:t>
            </a:r>
          </a:p>
          <a:p>
            <a:pPr marL="342900" indent="-342900">
              <a:buFontTx/>
              <a:buChar char="-"/>
            </a:pP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La fonction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</a:t>
            </a:r>
            <a:r>
              <a:rPr lang="fr-FR" sz="20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les_biens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&gt;&gt;</a:t>
            </a:r>
            <a:r>
              <a:rPr lang="fr-FR" sz="2000" b="1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attribue a chaque joueur son score. </a:t>
            </a:r>
          </a:p>
          <a:p>
            <a:pPr marL="342900" indent="-342900">
              <a:buFontTx/>
              <a:buChar char="-"/>
            </a:pP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la fonction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gagnant &gt;&gt;</a:t>
            </a:r>
            <a:r>
              <a:rPr lang="fr-FR" sz="2000" b="1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affiche le joueur gagnant à partir du score :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</a:t>
            </a:r>
            <a:r>
              <a:rPr lang="fr-FR" sz="20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score_noir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&gt;&gt;</a:t>
            </a:r>
            <a:r>
              <a:rPr lang="fr-FR" sz="2000" b="1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et  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&lt;&lt; </a:t>
            </a:r>
            <a:r>
              <a:rPr lang="fr-FR" sz="2000" b="1" u="sng" dirty="0" err="1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score_blanc</a:t>
            </a:r>
            <a:r>
              <a:rPr lang="fr-FR" sz="2000" b="1" u="sng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&gt;&gt; </a:t>
            </a:r>
            <a:r>
              <a:rPr lang="fr-FR" sz="20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.</a:t>
            </a:r>
            <a:endParaRPr lang="fr-FR" sz="2000" b="1" u="sng" dirty="0">
              <a:solidFill>
                <a:srgbClr val="263248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BA9A2B-9757-4C66-B291-D263443E5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91" y="2889756"/>
            <a:ext cx="3030279" cy="14544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E5F960-0129-4BC5-8708-F7155A153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064" y="2896312"/>
            <a:ext cx="2954936" cy="144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0766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471267" y="796205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TSUME GO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JOUER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3609A5-5011-4139-9DAA-B2A5FEBF5C7F}"/>
              </a:ext>
            </a:extLst>
          </p:cNvPr>
          <p:cNvSpPr txBox="1"/>
          <p:nvPr/>
        </p:nvSpPr>
        <p:spPr>
          <a:xfrm>
            <a:off x="233916" y="1450251"/>
            <a:ext cx="862300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Un </a:t>
            </a:r>
            <a:r>
              <a:rPr lang="fr-FR" sz="1800" b="1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tsumego </a:t>
            </a: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désigne un problème de GO,</a:t>
            </a:r>
          </a:p>
          <a:p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typiquement de « vie et mort ».</a:t>
            </a:r>
          </a:p>
          <a:p>
            <a:endParaRPr lang="fr-FR" sz="1800" dirty="0">
              <a:solidFill>
                <a:srgbClr val="263248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6 TSUME GO.</a:t>
            </a:r>
          </a:p>
          <a:p>
            <a:endParaRPr lang="fr-FR" sz="1800" dirty="0">
              <a:solidFill>
                <a:srgbClr val="263248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>
                <a:solidFill>
                  <a:srgbClr val="263248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Simple intelligence artificielle 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91449-A519-4D06-BFAE-05F4F8A92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83" r="19651" b="24441"/>
          <a:stretch/>
        </p:blipFill>
        <p:spPr>
          <a:xfrm>
            <a:off x="4799570" y="233772"/>
            <a:ext cx="3804750" cy="1969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9542B7-EB76-4C15-B966-C92D3D0F22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82" r="24302" b="23202"/>
          <a:stretch/>
        </p:blipFill>
        <p:spPr>
          <a:xfrm>
            <a:off x="4792371" y="2367376"/>
            <a:ext cx="3804750" cy="210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21037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0" y="2316568"/>
            <a:ext cx="5943600" cy="20959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Amélioration </a:t>
            </a:r>
            <a:endParaRPr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959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387322" y="397491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 d’une interface 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garphique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Amélioration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F03C9F-5197-40D4-A633-1EFEB361F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133" y="1108461"/>
            <a:ext cx="5094583" cy="352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3474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387322" y="397491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 d’une interface 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garphique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Amélioration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2DC12C-F353-4305-A70F-4DF023285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133" y="1101097"/>
            <a:ext cx="5105216" cy="353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98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387322" y="397491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 d’une interface 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garphique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Amélioration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F4AA3A-353D-45CE-A22B-6018A8001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000" y="1051537"/>
            <a:ext cx="5134660" cy="355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163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387322" y="397491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 d’une interface 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garphique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Amélioration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C1C1F3-AD04-45EE-8C0F-95E46FED3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353" y="1148317"/>
            <a:ext cx="5074880" cy="351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11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387322" y="397491"/>
            <a:ext cx="6230678" cy="654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fr-FR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 d’une interface </a:t>
            </a:r>
            <a:r>
              <a:rPr lang="fr-FR" sz="2800" b="1" dirty="0" err="1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garphique</a:t>
            </a:r>
            <a:r>
              <a:rPr lang="en" sz="2800" b="1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FB08E-5864-4611-BEB9-0496EC4E189C}"/>
              </a:ext>
            </a:extLst>
          </p:cNvPr>
          <p:cNvSpPr txBox="1"/>
          <p:nvPr/>
        </p:nvSpPr>
        <p:spPr>
          <a:xfrm>
            <a:off x="0" y="207758"/>
            <a:ext cx="308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Amélioration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A1C82-D363-4566-B8F5-7A7B2DBB0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047" y="1241269"/>
            <a:ext cx="4880521" cy="337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992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-116958" y="2519292"/>
            <a:ext cx="5943600" cy="21172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PROBLEMES RENCONTRES 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259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-99623" y="945300"/>
            <a:ext cx="7293935" cy="4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indent="0">
              <a:buNone/>
            </a:pPr>
            <a:endParaRPr lang="fr-FR" sz="2800" i="0" dirty="0">
              <a:latin typeface="Calibri" panose="020F0502020204030204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fr-FR" sz="2800" i="0" dirty="0">
                <a:latin typeface="Calibri" panose="020F0502020204030204" pitchFamily="34" charset="0"/>
              </a:rPr>
              <a:t>Contrainte du temps.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2800" i="0" dirty="0">
                <a:latin typeface="Calibri" panose="020F0502020204030204" pitchFamily="34" charset="0"/>
              </a:rPr>
              <a:t>Faire et refaire des fonctions et des conceptions.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2800" i="0" dirty="0">
                <a:latin typeface="Calibri" panose="020F0502020204030204" pitchFamily="34" charset="0"/>
              </a:rPr>
              <a:t>L’installation de la SDL.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2800" i="0" dirty="0">
                <a:latin typeface="Calibri" panose="020F0502020204030204" pitchFamily="34" charset="0"/>
              </a:rPr>
              <a:t>Complexité de quelques tâches.</a:t>
            </a:r>
          </a:p>
          <a:p>
            <a:pPr>
              <a:buFont typeface="Courier New" panose="02070309020205020404" pitchFamily="49" charset="0"/>
              <a:buChar char="o"/>
            </a:pPr>
            <a:endParaRPr lang="fr-FR" sz="2800" i="0" dirty="0">
              <a:latin typeface="Calibri" panose="020F0502020204030204" pitchFamily="34" charset="0"/>
            </a:endParaRPr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464880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INTRODUCTION</a:t>
            </a:r>
            <a:endParaRPr sz="60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15" name="Google Shape;215;p13" descr="10.jpg"/>
          <p:cNvPicPr preferRelativeResize="0"/>
          <p:nvPr/>
        </p:nvPicPr>
        <p:blipFill rotWithShape="1">
          <a:blip r:embed="rId3">
            <a:alphaModFix/>
          </a:blip>
          <a:srcRect l="15648" r="28102"/>
          <a:stretch/>
        </p:blipFill>
        <p:spPr>
          <a:xfrm>
            <a:off x="3539200" y="367400"/>
            <a:ext cx="2065500" cy="2065500"/>
          </a:xfrm>
          <a:prstGeom prst="diamond">
            <a:avLst/>
          </a:prstGeom>
          <a:noFill/>
          <a:ln w="38100" cap="flat" cmpd="sng">
            <a:solidFill>
              <a:srgbClr val="3F5378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938420" y="209039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CONCLUSION</a:t>
            </a:r>
            <a:endParaRPr sz="60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5" name="Google Shape;579;p37">
            <a:extLst>
              <a:ext uri="{FF2B5EF4-FFF2-40B4-BE49-F238E27FC236}">
                <a16:creationId xmlns:a16="http://schemas.microsoft.com/office/drawing/2014/main" id="{B4A569D9-A1D7-4F21-B102-383F86492741}"/>
              </a:ext>
            </a:extLst>
          </p:cNvPr>
          <p:cNvGrpSpPr/>
          <p:nvPr/>
        </p:nvGrpSpPr>
        <p:grpSpPr>
          <a:xfrm rot="644316">
            <a:off x="6642996" y="1047485"/>
            <a:ext cx="1950007" cy="1319650"/>
            <a:chOff x="1934025" y="1001650"/>
            <a:chExt cx="415300" cy="355600"/>
          </a:xfrm>
        </p:grpSpPr>
        <p:sp>
          <p:nvSpPr>
            <p:cNvPr id="6" name="Google Shape;580;p37">
              <a:extLst>
                <a:ext uri="{FF2B5EF4-FFF2-40B4-BE49-F238E27FC236}">
                  <a16:creationId xmlns:a16="http://schemas.microsoft.com/office/drawing/2014/main" id="{342ECA95-2523-4C56-AE25-46650EE72AD8}"/>
                </a:ext>
              </a:extLst>
            </p:cNvPr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81;p37">
              <a:extLst>
                <a:ext uri="{FF2B5EF4-FFF2-40B4-BE49-F238E27FC236}">
                  <a16:creationId xmlns:a16="http://schemas.microsoft.com/office/drawing/2014/main" id="{FFFAA2F1-B623-4614-9E93-073A2879C2D1}"/>
                </a:ext>
              </a:extLst>
            </p:cNvPr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82;p37">
              <a:extLst>
                <a:ext uri="{FF2B5EF4-FFF2-40B4-BE49-F238E27FC236}">
                  <a16:creationId xmlns:a16="http://schemas.microsoft.com/office/drawing/2014/main" id="{0D217A9B-0C38-415D-B91F-D4CDFC136A90}"/>
                </a:ext>
              </a:extLst>
            </p:cNvPr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83;p37">
              <a:extLst>
                <a:ext uri="{FF2B5EF4-FFF2-40B4-BE49-F238E27FC236}">
                  <a16:creationId xmlns:a16="http://schemas.microsoft.com/office/drawing/2014/main" id="{EDC2722D-E72B-4D8C-8DCD-4C83A3864A48}"/>
                </a:ext>
              </a:extLst>
            </p:cNvPr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C0DDB56-A7DB-4CA9-8EED-BF7F304D4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469" y="541470"/>
            <a:ext cx="2273308" cy="225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66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 </a:t>
            </a:r>
            <a:endParaRPr dirty="0"/>
          </a:p>
        </p:txBody>
      </p:sp>
      <p:sp>
        <p:nvSpPr>
          <p:cNvPr id="269" name="Google Shape;269;p18"/>
          <p:cNvSpPr txBox="1">
            <a:spLocks noGrp="1"/>
          </p:cNvSpPr>
          <p:nvPr>
            <p:ph type="body" idx="2"/>
          </p:nvPr>
        </p:nvSpPr>
        <p:spPr>
          <a:xfrm>
            <a:off x="340043" y="1411390"/>
            <a:ext cx="7963878" cy="2679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/>
          </a:p>
          <a:p>
            <a:pPr marL="101600" indent="0">
              <a:buNone/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Ce projet a été une très bonne expérience, vu qu’il a testé nos connaissances en programmations acquises dans le 1er semestre. Mieux encore, ce projet c’est notre premier programme qui a dépassé les 2000 lignes de code est c’est vraiment magnifique puisque on a l’habitude de programmer des mini-projet qui ne dépasse même 100 lignes de code. En plus ce projet a nous apprît à concevoir et modéliser avant de se lancer dans le développement et résoudre les problèmes d’une manière professionnelle.</a:t>
            </a:r>
          </a:p>
        </p:txBody>
      </p:sp>
      <p:sp>
        <p:nvSpPr>
          <p:cNvPr id="270" name="Google Shape;270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pSp>
        <p:nvGrpSpPr>
          <p:cNvPr id="271" name="Google Shape;271;p18"/>
          <p:cNvGrpSpPr/>
          <p:nvPr/>
        </p:nvGrpSpPr>
        <p:grpSpPr>
          <a:xfrm>
            <a:off x="312466" y="587260"/>
            <a:ext cx="309022" cy="376837"/>
            <a:chOff x="596350" y="929175"/>
            <a:chExt cx="407950" cy="497475"/>
          </a:xfrm>
        </p:grpSpPr>
        <p:sp>
          <p:nvSpPr>
            <p:cNvPr id="272" name="Google Shape;272;p18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>
            <a:off x="317173" y="1387950"/>
            <a:ext cx="8044527" cy="2067200"/>
            <a:chOff x="185742" y="1287960"/>
            <a:chExt cx="8044527" cy="2067200"/>
          </a:xfrm>
        </p:grpSpPr>
        <p:sp>
          <p:nvSpPr>
            <p:cNvPr id="377" name="Google Shape;377;p25"/>
            <p:cNvSpPr/>
            <p:nvPr/>
          </p:nvSpPr>
          <p:spPr>
            <a:xfrm>
              <a:off x="6978450" y="12879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92A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78" name="Google Shape;378;p25"/>
            <p:cNvSpPr/>
            <p:nvPr/>
          </p:nvSpPr>
          <p:spPr>
            <a:xfrm rot="10800000" flipH="1">
              <a:off x="1423250" y="1697050"/>
              <a:ext cx="5566500" cy="12438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79" name="Google Shape;379;p25"/>
            <p:cNvSpPr/>
            <p:nvPr/>
          </p:nvSpPr>
          <p:spPr>
            <a:xfrm rot="10800000" flipH="1">
              <a:off x="6986470" y="1697043"/>
              <a:ext cx="1243800" cy="12438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80" name="Google Shape;380;p25"/>
            <p:cNvSpPr/>
            <p:nvPr/>
          </p:nvSpPr>
          <p:spPr>
            <a:xfrm flipH="1">
              <a:off x="185742" y="1697043"/>
              <a:ext cx="1243800" cy="12438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81" name="Google Shape;381;p25"/>
            <p:cNvSpPr/>
            <p:nvPr/>
          </p:nvSpPr>
          <p:spPr>
            <a:xfrm rot="10800000">
              <a:off x="185748" y="29408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92A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382" name="Google Shape;382;p25"/>
          <p:cNvSpPr txBox="1">
            <a:spLocks noGrp="1"/>
          </p:cNvSpPr>
          <p:nvPr>
            <p:ph type="ctrTitle" idx="4294967295"/>
          </p:nvPr>
        </p:nvSpPr>
        <p:spPr>
          <a:xfrm>
            <a:off x="563988" y="1896866"/>
            <a:ext cx="7542879" cy="10413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0" dirty="0">
                <a:solidFill>
                  <a:srgbClr val="3F5378"/>
                </a:solidFill>
              </a:rPr>
              <a:t>DEMONSTRATION</a:t>
            </a:r>
            <a:endParaRPr sz="6000" dirty="0">
              <a:solidFill>
                <a:srgbClr val="3F5378"/>
              </a:solidFill>
            </a:endParaRPr>
          </a:p>
        </p:txBody>
      </p:sp>
      <p:sp>
        <p:nvSpPr>
          <p:cNvPr id="384" name="Google Shape;384;p2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11" name="Google Shape;654;p37">
            <a:extLst>
              <a:ext uri="{FF2B5EF4-FFF2-40B4-BE49-F238E27FC236}">
                <a16:creationId xmlns:a16="http://schemas.microsoft.com/office/drawing/2014/main" id="{9B019FB9-ABB7-4796-9B2E-36A94386384A}"/>
              </a:ext>
            </a:extLst>
          </p:cNvPr>
          <p:cNvGrpSpPr/>
          <p:nvPr/>
        </p:nvGrpSpPr>
        <p:grpSpPr>
          <a:xfrm>
            <a:off x="1674982" y="3085829"/>
            <a:ext cx="288740" cy="288740"/>
            <a:chOff x="1278900" y="2333250"/>
            <a:chExt cx="381175" cy="381175"/>
          </a:xfrm>
        </p:grpSpPr>
        <p:sp>
          <p:nvSpPr>
            <p:cNvPr id="12" name="Google Shape;655;p37">
              <a:extLst>
                <a:ext uri="{FF2B5EF4-FFF2-40B4-BE49-F238E27FC236}">
                  <a16:creationId xmlns:a16="http://schemas.microsoft.com/office/drawing/2014/main" id="{2C7ADDE1-AEE2-4CCF-BBF9-1DAD8DEC2636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6;p37">
              <a:extLst>
                <a:ext uri="{FF2B5EF4-FFF2-40B4-BE49-F238E27FC236}">
                  <a16:creationId xmlns:a16="http://schemas.microsoft.com/office/drawing/2014/main" id="{84E2CA12-9B72-4CCD-B5DE-3E03B35366AF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7;p37">
              <a:extLst>
                <a:ext uri="{FF2B5EF4-FFF2-40B4-BE49-F238E27FC236}">
                  <a16:creationId xmlns:a16="http://schemas.microsoft.com/office/drawing/2014/main" id="{0D6F7634-252F-4A5A-AFD7-881516D46444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58;p37">
              <a:extLst>
                <a:ext uri="{FF2B5EF4-FFF2-40B4-BE49-F238E27FC236}">
                  <a16:creationId xmlns:a16="http://schemas.microsoft.com/office/drawing/2014/main" id="{2DDD2AA5-090C-49B0-82D6-1FB53D24D27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04;p20">
            <a:extLst>
              <a:ext uri="{FF2B5EF4-FFF2-40B4-BE49-F238E27FC236}">
                <a16:creationId xmlns:a16="http://schemas.microsoft.com/office/drawing/2014/main" id="{51F9D9AB-235D-48BB-8832-C54343E81ED7}"/>
              </a:ext>
            </a:extLst>
          </p:cNvPr>
          <p:cNvGrpSpPr/>
          <p:nvPr/>
        </p:nvGrpSpPr>
        <p:grpSpPr>
          <a:xfrm>
            <a:off x="6465955" y="1479326"/>
            <a:ext cx="335800" cy="279517"/>
            <a:chOff x="1247825" y="322750"/>
            <a:chExt cx="443300" cy="369000"/>
          </a:xfrm>
        </p:grpSpPr>
        <p:sp>
          <p:nvSpPr>
            <p:cNvPr id="17" name="Google Shape;305;p20">
              <a:extLst>
                <a:ext uri="{FF2B5EF4-FFF2-40B4-BE49-F238E27FC236}">
                  <a16:creationId xmlns:a16="http://schemas.microsoft.com/office/drawing/2014/main" id="{AEB979B8-9296-48AA-B3BC-08414305AA12}"/>
                </a:ext>
              </a:extLst>
            </p:cNvPr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6;p20">
              <a:extLst>
                <a:ext uri="{FF2B5EF4-FFF2-40B4-BE49-F238E27FC236}">
                  <a16:creationId xmlns:a16="http://schemas.microsoft.com/office/drawing/2014/main" id="{4680C7CE-6B09-4405-A41F-74600A3F1259}"/>
                </a:ext>
              </a:extLst>
            </p:cNvPr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7;p20">
              <a:extLst>
                <a:ext uri="{FF2B5EF4-FFF2-40B4-BE49-F238E27FC236}">
                  <a16:creationId xmlns:a16="http://schemas.microsoft.com/office/drawing/2014/main" id="{192927FD-375A-4326-AEC5-6434EB19CBA7}"/>
                </a:ext>
              </a:extLst>
            </p:cNvPr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8;p20">
              <a:extLst>
                <a:ext uri="{FF2B5EF4-FFF2-40B4-BE49-F238E27FC236}">
                  <a16:creationId xmlns:a16="http://schemas.microsoft.com/office/drawing/2014/main" id="{C613EB2C-CF2B-4078-B690-15C4666DB5E0}"/>
                </a:ext>
              </a:extLst>
            </p:cNvPr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9;p20">
              <a:extLst>
                <a:ext uri="{FF2B5EF4-FFF2-40B4-BE49-F238E27FC236}">
                  <a16:creationId xmlns:a16="http://schemas.microsoft.com/office/drawing/2014/main" id="{7C332B3B-44B7-4235-AD31-16AA77D054ED}"/>
                </a:ext>
              </a:extLst>
            </p:cNvPr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87402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>
            <a:off x="317173" y="1387950"/>
            <a:ext cx="8044527" cy="2067200"/>
            <a:chOff x="185742" y="1287960"/>
            <a:chExt cx="8044527" cy="2067200"/>
          </a:xfrm>
        </p:grpSpPr>
        <p:sp>
          <p:nvSpPr>
            <p:cNvPr id="377" name="Google Shape;377;p25"/>
            <p:cNvSpPr/>
            <p:nvPr/>
          </p:nvSpPr>
          <p:spPr>
            <a:xfrm>
              <a:off x="6978450" y="12879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92A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78" name="Google Shape;378;p25"/>
            <p:cNvSpPr/>
            <p:nvPr/>
          </p:nvSpPr>
          <p:spPr>
            <a:xfrm rot="10800000" flipH="1">
              <a:off x="1423250" y="1697050"/>
              <a:ext cx="5566500" cy="12438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79" name="Google Shape;379;p25"/>
            <p:cNvSpPr/>
            <p:nvPr/>
          </p:nvSpPr>
          <p:spPr>
            <a:xfrm rot="10800000" flipH="1">
              <a:off x="6986470" y="1697043"/>
              <a:ext cx="1243800" cy="12438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80" name="Google Shape;380;p25"/>
            <p:cNvSpPr/>
            <p:nvPr/>
          </p:nvSpPr>
          <p:spPr>
            <a:xfrm flipH="1">
              <a:off x="185742" y="1697043"/>
              <a:ext cx="1243800" cy="12438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81" name="Google Shape;381;p25"/>
            <p:cNvSpPr/>
            <p:nvPr/>
          </p:nvSpPr>
          <p:spPr>
            <a:xfrm rot="10800000">
              <a:off x="185748" y="2940860"/>
              <a:ext cx="1243800" cy="414300"/>
            </a:xfrm>
            <a:prstGeom prst="triangle">
              <a:avLst>
                <a:gd name="adj" fmla="val 0"/>
              </a:avLst>
            </a:prstGeom>
            <a:solidFill>
              <a:srgbClr val="92A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382" name="Google Shape;382;p25"/>
          <p:cNvSpPr txBox="1">
            <a:spLocks noGrp="1"/>
          </p:cNvSpPr>
          <p:nvPr>
            <p:ph type="ctrTitle" idx="4294967295"/>
          </p:nvPr>
        </p:nvSpPr>
        <p:spPr>
          <a:xfrm>
            <a:off x="314581" y="1853608"/>
            <a:ext cx="8039100" cy="12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 dirty="0">
                <a:solidFill>
                  <a:srgbClr val="3F5378"/>
                </a:solidFill>
              </a:rPr>
              <a:t>ESSAIE DU JEU</a:t>
            </a:r>
            <a:endParaRPr sz="7200" dirty="0">
              <a:solidFill>
                <a:srgbClr val="3F5378"/>
              </a:solidFill>
            </a:endParaRPr>
          </a:p>
        </p:txBody>
      </p:sp>
      <p:sp>
        <p:nvSpPr>
          <p:cNvPr id="383" name="Google Shape;383;p25"/>
          <p:cNvSpPr txBox="1">
            <a:spLocks noGrp="1"/>
          </p:cNvSpPr>
          <p:nvPr>
            <p:ph type="subTitle" idx="4294967295"/>
          </p:nvPr>
        </p:nvSpPr>
        <p:spPr>
          <a:xfrm>
            <a:off x="1021203" y="3034300"/>
            <a:ext cx="6298395" cy="4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fr-FR" dirty="0">
                <a:solidFill>
                  <a:srgbClr val="FF9800"/>
                </a:solidFill>
              </a:rPr>
              <a:t>Bon chance , nous espérons quel vous plait   </a:t>
            </a:r>
            <a:endParaRPr dirty="0">
              <a:solidFill>
                <a:srgbClr val="FF9800"/>
              </a:solidFill>
            </a:endParaRPr>
          </a:p>
        </p:txBody>
      </p:sp>
      <p:sp>
        <p:nvSpPr>
          <p:cNvPr id="384" name="Google Shape;384;p2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11" name="Google Shape;654;p37">
            <a:extLst>
              <a:ext uri="{FF2B5EF4-FFF2-40B4-BE49-F238E27FC236}">
                <a16:creationId xmlns:a16="http://schemas.microsoft.com/office/drawing/2014/main" id="{9B019FB9-ABB7-4796-9B2E-36A94386384A}"/>
              </a:ext>
            </a:extLst>
          </p:cNvPr>
          <p:cNvGrpSpPr/>
          <p:nvPr/>
        </p:nvGrpSpPr>
        <p:grpSpPr>
          <a:xfrm>
            <a:off x="6821141" y="3103630"/>
            <a:ext cx="288740" cy="288740"/>
            <a:chOff x="1278900" y="2333250"/>
            <a:chExt cx="381175" cy="381175"/>
          </a:xfrm>
        </p:grpSpPr>
        <p:sp>
          <p:nvSpPr>
            <p:cNvPr id="12" name="Google Shape;655;p37">
              <a:extLst>
                <a:ext uri="{FF2B5EF4-FFF2-40B4-BE49-F238E27FC236}">
                  <a16:creationId xmlns:a16="http://schemas.microsoft.com/office/drawing/2014/main" id="{2C7ADDE1-AEE2-4CCF-BBF9-1DAD8DEC2636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6;p37">
              <a:extLst>
                <a:ext uri="{FF2B5EF4-FFF2-40B4-BE49-F238E27FC236}">
                  <a16:creationId xmlns:a16="http://schemas.microsoft.com/office/drawing/2014/main" id="{84E2CA12-9B72-4CCD-B5DE-3E03B35366AF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7;p37">
              <a:extLst>
                <a:ext uri="{FF2B5EF4-FFF2-40B4-BE49-F238E27FC236}">
                  <a16:creationId xmlns:a16="http://schemas.microsoft.com/office/drawing/2014/main" id="{0D6F7634-252F-4A5A-AFD7-881516D46444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58;p37">
              <a:extLst>
                <a:ext uri="{FF2B5EF4-FFF2-40B4-BE49-F238E27FC236}">
                  <a16:creationId xmlns:a16="http://schemas.microsoft.com/office/drawing/2014/main" id="{2DDD2AA5-090C-49B0-82D6-1FB53D24D27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631074" y="2071168"/>
            <a:ext cx="7645566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 / REPONSES</a:t>
            </a:r>
            <a:endParaRPr sz="60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" name="Google Shape;631;p37">
            <a:extLst>
              <a:ext uri="{FF2B5EF4-FFF2-40B4-BE49-F238E27FC236}">
                <a16:creationId xmlns:a16="http://schemas.microsoft.com/office/drawing/2014/main" id="{7C07E303-B270-49B5-9706-300E2E5EFD9F}"/>
              </a:ext>
            </a:extLst>
          </p:cNvPr>
          <p:cNvGrpSpPr/>
          <p:nvPr/>
        </p:nvGrpSpPr>
        <p:grpSpPr>
          <a:xfrm>
            <a:off x="6175884" y="473853"/>
            <a:ext cx="2100755" cy="1790881"/>
            <a:chOff x="5961125" y="1623900"/>
            <a:chExt cx="427450" cy="448175"/>
          </a:xfrm>
        </p:grpSpPr>
        <p:sp>
          <p:nvSpPr>
            <p:cNvPr id="9" name="Google Shape;632;p37">
              <a:extLst>
                <a:ext uri="{FF2B5EF4-FFF2-40B4-BE49-F238E27FC236}">
                  <a16:creationId xmlns:a16="http://schemas.microsoft.com/office/drawing/2014/main" id="{4D6A55B5-1D42-4F14-B982-9054B03CEB8D}"/>
                </a:ext>
              </a:extLst>
            </p:cNvPr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3;p37">
              <a:extLst>
                <a:ext uri="{FF2B5EF4-FFF2-40B4-BE49-F238E27FC236}">
                  <a16:creationId xmlns:a16="http://schemas.microsoft.com/office/drawing/2014/main" id="{ABEC4DB4-8C8D-4F3A-A18F-6E9F4BDB290F}"/>
                </a:ext>
              </a:extLst>
            </p:cNvPr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4;p37">
              <a:extLst>
                <a:ext uri="{FF2B5EF4-FFF2-40B4-BE49-F238E27FC236}">
                  <a16:creationId xmlns:a16="http://schemas.microsoft.com/office/drawing/2014/main" id="{0CCCC075-2173-416C-B2ED-4B02B33C049F}"/>
                </a:ext>
              </a:extLst>
            </p:cNvPr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5;p37">
              <a:extLst>
                <a:ext uri="{FF2B5EF4-FFF2-40B4-BE49-F238E27FC236}">
                  <a16:creationId xmlns:a16="http://schemas.microsoft.com/office/drawing/2014/main" id="{FFD90B34-739D-497F-91BA-7617A5B0EE5A}"/>
                </a:ext>
              </a:extLst>
            </p:cNvPr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6;p37">
              <a:extLst>
                <a:ext uri="{FF2B5EF4-FFF2-40B4-BE49-F238E27FC236}">
                  <a16:creationId xmlns:a16="http://schemas.microsoft.com/office/drawing/2014/main" id="{56D4C86C-F6B9-4E6D-B074-F8465943D625}"/>
                </a:ext>
              </a:extLst>
            </p:cNvPr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7;p37">
              <a:extLst>
                <a:ext uri="{FF2B5EF4-FFF2-40B4-BE49-F238E27FC236}">
                  <a16:creationId xmlns:a16="http://schemas.microsoft.com/office/drawing/2014/main" id="{374B1F42-0299-4B40-99CF-5E54B1627302}"/>
                </a:ext>
              </a:extLst>
            </p:cNvPr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8;p37">
              <a:extLst>
                <a:ext uri="{FF2B5EF4-FFF2-40B4-BE49-F238E27FC236}">
                  <a16:creationId xmlns:a16="http://schemas.microsoft.com/office/drawing/2014/main" id="{D8B56488-2957-47C2-971A-99B09CFFCD19}"/>
                </a:ext>
              </a:extLst>
            </p:cNvPr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696;p37">
            <a:extLst>
              <a:ext uri="{FF2B5EF4-FFF2-40B4-BE49-F238E27FC236}">
                <a16:creationId xmlns:a16="http://schemas.microsoft.com/office/drawing/2014/main" id="{13BEA974-7F97-48EC-8A43-886639A1B322}"/>
              </a:ext>
            </a:extLst>
          </p:cNvPr>
          <p:cNvSpPr/>
          <p:nvPr/>
        </p:nvSpPr>
        <p:spPr>
          <a:xfrm>
            <a:off x="631074" y="2998787"/>
            <a:ext cx="321028" cy="321028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654;p37">
            <a:extLst>
              <a:ext uri="{FF2B5EF4-FFF2-40B4-BE49-F238E27FC236}">
                <a16:creationId xmlns:a16="http://schemas.microsoft.com/office/drawing/2014/main" id="{BC061896-82C5-4052-B0B6-F81ED5BD61A9}"/>
              </a:ext>
            </a:extLst>
          </p:cNvPr>
          <p:cNvGrpSpPr/>
          <p:nvPr/>
        </p:nvGrpSpPr>
        <p:grpSpPr>
          <a:xfrm>
            <a:off x="1477150" y="2003998"/>
            <a:ext cx="288740" cy="288740"/>
            <a:chOff x="1278900" y="2333250"/>
            <a:chExt cx="381175" cy="381175"/>
          </a:xfrm>
        </p:grpSpPr>
        <p:sp>
          <p:nvSpPr>
            <p:cNvPr id="18" name="Google Shape;655;p37">
              <a:extLst>
                <a:ext uri="{FF2B5EF4-FFF2-40B4-BE49-F238E27FC236}">
                  <a16:creationId xmlns:a16="http://schemas.microsoft.com/office/drawing/2014/main" id="{5E7513B6-8EE5-4003-8E1F-22BF6C1885F5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56;p37">
              <a:extLst>
                <a:ext uri="{FF2B5EF4-FFF2-40B4-BE49-F238E27FC236}">
                  <a16:creationId xmlns:a16="http://schemas.microsoft.com/office/drawing/2014/main" id="{9F4C7FF8-C2A6-4111-AF87-E91A0C9F5E88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57;p37">
              <a:extLst>
                <a:ext uri="{FF2B5EF4-FFF2-40B4-BE49-F238E27FC236}">
                  <a16:creationId xmlns:a16="http://schemas.microsoft.com/office/drawing/2014/main" id="{CA5EE403-6AAD-45AF-A4E9-224CF8E10D70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58;p37">
              <a:extLst>
                <a:ext uri="{FF2B5EF4-FFF2-40B4-BE49-F238E27FC236}">
                  <a16:creationId xmlns:a16="http://schemas.microsoft.com/office/drawing/2014/main" id="{2FB73B01-105F-4EAC-8309-2FC43E21EF71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244549" y="1382233"/>
            <a:ext cx="6624084" cy="2732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indent="0" algn="ctr">
              <a:buNone/>
            </a:pPr>
            <a:r>
              <a:rPr lang="fr-FR" sz="2400" dirty="0">
                <a:latin typeface="Calibri" pitchFamily="34" charset="0"/>
              </a:rPr>
              <a:t>Ce projet s’inscrit dans le cadre de module « Techniques de programmation ». L’objectif est de programmer le jeu de stratégie GO en utilisant le langage C et toutes nos connaissances et compétences acquises pendant ce module.</a:t>
            </a:r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427384" y="2276383"/>
            <a:ext cx="6847368" cy="12468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  <a:br>
              <a:rPr lang="fr-FR" sz="72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sz="7200" dirty="0">
                <a:solidFill>
                  <a:srgbClr val="FF98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DU PROJET</a:t>
            </a:r>
            <a:endParaRPr sz="7200" dirty="0">
              <a:solidFill>
                <a:srgbClr val="FF98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50" name="Google Shape;250;p17"/>
          <p:cNvGrpSpPr/>
          <p:nvPr/>
        </p:nvGrpSpPr>
        <p:grpSpPr>
          <a:xfrm>
            <a:off x="6480432" y="316199"/>
            <a:ext cx="1588639" cy="1588655"/>
            <a:chOff x="6643075" y="3664250"/>
            <a:chExt cx="407950" cy="407975"/>
          </a:xfrm>
        </p:grpSpPr>
        <p:sp>
          <p:nvSpPr>
            <p:cNvPr id="251" name="Google Shape;251;p1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 rot="21285293">
            <a:off x="5986008" y="2853412"/>
            <a:ext cx="653127" cy="653134"/>
            <a:chOff x="576250" y="4319400"/>
            <a:chExt cx="442075" cy="442050"/>
          </a:xfrm>
        </p:grpSpPr>
        <p:sp>
          <p:nvSpPr>
            <p:cNvPr id="254" name="Google Shape;254;p1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5632873" y="3634027"/>
            <a:ext cx="248336" cy="237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2697322">
            <a:off x="5678914" y="1290997"/>
            <a:ext cx="376961" cy="35993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974197" y="3086457"/>
            <a:ext cx="150972" cy="14422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7"/>
          <p:cNvSpPr/>
          <p:nvPr/>
        </p:nvSpPr>
        <p:spPr>
          <a:xfrm rot="1280149">
            <a:off x="252112" y="1754016"/>
            <a:ext cx="150975" cy="1442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JEU DE GO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282216" y="2231917"/>
            <a:ext cx="8374014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GO c´est un jeu né en CHINE il y a plusieurs milliers d’années .</a:t>
            </a:r>
          </a:p>
          <a:p>
            <a:pPr marL="76200" indent="0">
              <a:spcBef>
                <a:spcPts val="0"/>
              </a:spcBef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Il s´agit d´un jeu combinatoire qui se déroule sur un plateau (Goban) de différentes tailles.</a:t>
            </a:r>
          </a:p>
          <a:p>
            <a:pPr marL="0" indent="0"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Le but du jeu est de former le plus de territoire et de capturer les pierres de l’adversaire.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>
              <a:spcBef>
                <a:spcPts val="0"/>
              </a:spcBef>
              <a:buNone/>
            </a:pPr>
            <a:endParaRPr lang="fr-FR" dirty="0">
              <a:latin typeface="Calibri" panose="020F0502020204030204" pitchFamily="3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LES REGLES POUR JOUER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-12314" y="2073349"/>
            <a:ext cx="8374014" cy="36762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 GO se joue à deux joueurs ; l’un prend les pierres noires et l’autre les pierres blanches .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Chacun place une pierre sur le goban à tour de rôle et il n’a pas le droit de la déplacer.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 joueur ayant le noir commence toujours , sauf s’il existe une différence de niveau, le joueur le plus faible place des pierres supplémentaires blanches premièrement.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>
              <a:spcBef>
                <a:spcPts val="0"/>
              </a:spcBef>
              <a:buNone/>
            </a:pPr>
            <a:endParaRPr lang="fr-FR" dirty="0">
              <a:latin typeface="Calibri" panose="020F0502020204030204" pitchFamily="3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3182913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 GOBAN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175891" y="1605425"/>
            <a:ext cx="8374014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>
              <a:spcBef>
                <a:spcPts val="0"/>
              </a:spcBef>
              <a:buNone/>
            </a:pPr>
            <a:endParaRPr lang="fr-FR" dirty="0">
              <a:latin typeface="Calibri" panose="020F0502020204030204" pitchFamily="3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1382CF-4A9E-4132-A9DA-7A54A9586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344" y="1534776"/>
            <a:ext cx="5080886" cy="2878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EFC36-6B98-493F-BC26-1EB36BF52EF2}"/>
              </a:ext>
            </a:extLst>
          </p:cNvPr>
          <p:cNvSpPr txBox="1"/>
          <p:nvPr/>
        </p:nvSpPr>
        <p:spPr>
          <a:xfrm>
            <a:off x="282216" y="1754372"/>
            <a:ext cx="37049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3F5378"/>
                </a:solidFill>
              </a:rPr>
              <a:t>Forme :</a:t>
            </a:r>
            <a:endParaRPr lang="fr-FR" sz="1800" b="1" dirty="0"/>
          </a:p>
          <a:p>
            <a:r>
              <a:rPr lang="fr-FR" dirty="0">
                <a:solidFill>
                  <a:srgbClr val="3F5378"/>
                </a:solidFill>
                <a:latin typeface="Calibri" panose="020F0502020204030204" pitchFamily="34" charset="0"/>
              </a:rPr>
              <a:t>  </a:t>
            </a:r>
            <a:r>
              <a:rPr lang="fr-FR" sz="1800" dirty="0">
                <a:solidFill>
                  <a:srgbClr val="263248"/>
                </a:solidFill>
                <a:latin typeface="Calibri" panose="020F0502020204030204" pitchFamily="34" charset="0"/>
                <a:cs typeface="Adobe Devanagari" panose="02040503050201020203" pitchFamily="18" charset="0"/>
              </a:rPr>
              <a:t>grille des intersections des lignes horizontales et  verticales.</a:t>
            </a:r>
          </a:p>
          <a:p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3F5378"/>
                </a:solidFill>
              </a:rPr>
              <a:t>Taille :</a:t>
            </a:r>
          </a:p>
          <a:p>
            <a:r>
              <a:rPr lang="fr-FR" sz="1800" dirty="0">
                <a:solidFill>
                  <a:srgbClr val="3F5378"/>
                </a:solidFill>
                <a:latin typeface="Calibri" panose="020F0502020204030204" pitchFamily="34" charset="0"/>
                <a:cs typeface="Adobe Devanagari" panose="02040503050201020203" pitchFamily="18" charset="0"/>
              </a:rPr>
              <a:t> </a:t>
            </a:r>
            <a:r>
              <a:rPr lang="fr-FR" sz="1800" dirty="0">
                <a:solidFill>
                  <a:srgbClr val="263248"/>
                </a:solidFill>
                <a:latin typeface="Calibri" panose="020F0502020204030204" pitchFamily="34" charset="0"/>
                <a:cs typeface="Adobe Devanagari" panose="02040503050201020203" pitchFamily="18" charset="0"/>
              </a:rPr>
              <a:t>9x9 , 13x13 ou 19x19.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3F5378"/>
                </a:solidFill>
              </a:rPr>
              <a:t>Nombre de pierres :</a:t>
            </a:r>
          </a:p>
          <a:p>
            <a:r>
              <a:rPr lang="fr-FR" sz="1600" dirty="0">
                <a:latin typeface="Calibri" panose="020F0502020204030204" pitchFamily="34" charset="0"/>
              </a:rPr>
              <a:t> </a:t>
            </a:r>
            <a:r>
              <a:rPr lang="fr-FR" sz="1800" dirty="0">
                <a:solidFill>
                  <a:srgbClr val="263248"/>
                </a:solidFill>
                <a:latin typeface="Calibri" panose="020F0502020204030204" pitchFamily="34" charset="0"/>
                <a:cs typeface="Adobe Devanagari" panose="02040503050201020203" pitchFamily="18" charset="0"/>
              </a:rPr>
              <a:t>Supposé infini .</a:t>
            </a:r>
            <a:endParaRPr lang="fr-FR" sz="1600" dirty="0">
              <a:solidFill>
                <a:srgbClr val="263248"/>
              </a:solidFill>
              <a:latin typeface="Calibri" panose="020F0502020204030204" pitchFamily="34" charset="0"/>
              <a:cs typeface="Adobe Devanagari" panose="02040503050201020203" pitchFamily="18" charset="0"/>
            </a:endParaRP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00773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REGLES A IMPEMENTER :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143993" y="2136224"/>
            <a:ext cx="8374014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Capture des pierres 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Coups interdits 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KO.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Détermination du résultat.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Fin de partie.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>
              <a:spcBef>
                <a:spcPts val="0"/>
              </a:spcBef>
              <a:buNone/>
            </a:pPr>
            <a:endParaRPr lang="fr-FR" dirty="0">
              <a:latin typeface="Calibri" panose="020F0502020204030204" pitchFamily="34" charset="0"/>
            </a:endParaRP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 descr="220px-Go_capturing">
            <a:extLst>
              <a:ext uri="{FF2B5EF4-FFF2-40B4-BE49-F238E27FC236}">
                <a16:creationId xmlns:a16="http://schemas.microsoft.com/office/drawing/2014/main" id="{E2466847-0BE4-4E50-998E-B4AA25957FA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62983"/>
            <a:ext cx="3629025" cy="18980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49849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809</Words>
  <Application>Microsoft Office PowerPoint</Application>
  <PresentationFormat>On-screen Show (16:9)</PresentationFormat>
  <Paragraphs>165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Wingdings</vt:lpstr>
      <vt:lpstr>Arial</vt:lpstr>
      <vt:lpstr>Courier New</vt:lpstr>
      <vt:lpstr>Arvo</vt:lpstr>
      <vt:lpstr>Roboto Condensed Light</vt:lpstr>
      <vt:lpstr>Calibri</vt:lpstr>
      <vt:lpstr>Roboto Condensed</vt:lpstr>
      <vt:lpstr>Adobe Devanagari</vt:lpstr>
      <vt:lpstr>Salerio template</vt:lpstr>
      <vt:lpstr>    PROJET DU JEU DE GO  Réalisé par   :   -  AMCHAROD YASSINE       - ETANGI SALAH-EDDINE Encadré par :    -   Mlle CHERRABI       </vt:lpstr>
      <vt:lpstr>PLAN :</vt:lpstr>
      <vt:lpstr> INTRODUCTION</vt:lpstr>
      <vt:lpstr>PowerPoint Presentation</vt:lpstr>
      <vt:lpstr>PRESENTATION    DU PROJET</vt:lpstr>
      <vt:lpstr>JEU DE GO</vt:lpstr>
      <vt:lpstr>LES REGLES POUR JOUER</vt:lpstr>
      <vt:lpstr>LE GOBAN</vt:lpstr>
      <vt:lpstr>REGLES A IMPEMENTER :</vt:lpstr>
      <vt:lpstr>METHODOLOGIE </vt:lpstr>
      <vt:lpstr>PowerPoint Presentation</vt:lpstr>
      <vt:lpstr>PRESENTATION DE LA REALISATION </vt:lpstr>
      <vt:lpstr>Les importantes tâches réalisées dans notre JEU  </vt:lpstr>
      <vt:lpstr>LES INTERFACES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Amélioration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PROBLEMES RENCONTRES </vt:lpstr>
      <vt:lpstr>PowerPoint Presentation</vt:lpstr>
      <vt:lpstr> CONCLUSION</vt:lpstr>
      <vt:lpstr>CONCLUSION </vt:lpstr>
      <vt:lpstr>DEMONSTRATION</vt:lpstr>
      <vt:lpstr>ESSAIE DU JEU</vt:lpstr>
      <vt:lpstr>QUESTION / REPONSES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PROJET DU JEU DE GO  Réalisé par : -  AMCHAROD YASSINE             Encadré par :                       - ETANGI SALAH-EDDINE               -   Mlle CHERRABI       </dc:title>
  <cp:lastModifiedBy>yassine amcharod</cp:lastModifiedBy>
  <cp:revision>46</cp:revision>
  <dcterms:modified xsi:type="dcterms:W3CDTF">2019-02-05T20:09:41Z</dcterms:modified>
</cp:coreProperties>
</file>